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0" r:id="rId3"/>
    <p:sldId id="281" r:id="rId4"/>
    <p:sldId id="282" r:id="rId5"/>
    <p:sldId id="267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83" r:id="rId15"/>
    <p:sldId id="286" r:id="rId16"/>
    <p:sldId id="284" r:id="rId17"/>
    <p:sldId id="285" r:id="rId18"/>
    <p:sldId id="279" r:id="rId19"/>
    <p:sldId id="277" r:id="rId20"/>
    <p:sldId id="278" r:id="rId21"/>
    <p:sldId id="287" r:id="rId22"/>
    <p:sldId id="288" r:id="rId23"/>
    <p:sldId id="291" r:id="rId24"/>
    <p:sldId id="289" r:id="rId25"/>
    <p:sldId id="290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073"/>
    <a:srgbClr val="003C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69"/>
    <p:restoredTop sz="94624"/>
  </p:normalViewPr>
  <p:slideViewPr>
    <p:cSldViewPr snapToGrid="0" snapToObjects="1">
      <p:cViewPr varScale="1">
        <p:scale>
          <a:sx n="95" d="100"/>
          <a:sy n="95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50068-461E-9442-9A98-857A4EEB8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D200BC-1020-4F4A-A26F-3BE9EF09B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4E4F5-6DBB-BA46-B16F-8055EBBCE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C5827-D63F-B041-B4BA-6476543E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34C05-56C2-8D42-A992-F7A35FB5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A9806-ED66-8E48-84E9-492042DB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EE61D6-2505-5F46-9CFF-3F3040718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38756-0FA0-AE4C-B3F0-42077D9A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F1AF2-15CA-2A49-9DF2-9B684AAD8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A4B69-0372-4E4E-A457-B83691FD9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82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8D47F8-740A-4448-821F-02A1E4574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C3B046-581C-B946-807B-8FE4927CEE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18119-3E18-8743-A811-C540A256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D0094-C327-7D49-8062-AC65C4893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2FA45-A175-F94E-B6CB-22239149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8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885D-275A-6446-A6BC-32D661CB7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1BEE5-ABE6-2441-9846-C34D7CDAB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0143A-BABE-D14C-8155-CBA6051F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C136B-343F-E14A-AF45-838ACDE28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4F871-B5E8-7040-8B20-B8521C07C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F203-102E-8A4C-9195-5E783CF67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F92C3A-6B6C-664E-B59A-A5EDA5C23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B5912-3431-FB44-86DD-C2C6901ED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3854-9B53-4A4C-92F4-00E79D253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26472-F83E-8A46-8141-FD429A66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2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31BB-041D-F948-BEFA-7874B765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FEC2A9-A215-5F48-B53C-A52F0F77E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A7317-9649-CA41-AAD0-58D9B8AD6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3BA239-BC84-594F-8781-F6538E69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788A0-58DB-474A-AB64-0F3F77B71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1E989D-B82A-1944-8DA4-630E8E418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70A0A-EA78-F642-9EFD-B34857DB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A78B9-8C7E-CB4A-928B-2A012C2EF5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00A61-FB88-3E45-A77A-CC8467BBAB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04B00-0300-1749-A6B6-4ADCF66DFF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57CCA1-2462-F247-9124-E40278C09C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DC1E5-DC58-1F4C-BE24-FEAA2966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98174-33F8-F94D-A22C-87139A1E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88376-73F6-764A-B60C-9DA4EC6D5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1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5645-2786-9F49-BF5A-EB64615C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8E7379-70D0-B54B-BD9F-B23DCB2F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4788A-ECF6-0D4F-AFE5-BA70C66C2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6511D-D197-C346-B307-81ABD6F34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99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1D79D-88E7-AC49-B97B-E924DDFEB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F4C6FC-0A08-5C47-8350-F3CB46BA8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2ADD8-563C-C742-90C1-B6C04EA4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8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B593C-E5C9-E841-800F-11D80E5CA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1F47-31BD-A84C-B59B-9688AC50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E61FCC-0487-D448-BDA5-D28281348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710F-D3F5-1547-A2C2-6C5CF8E0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3B0C8-DE8F-674D-A6A6-E3DE65989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BE4A4-E58E-8C41-9CF0-7E506FB5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9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C33C-5B45-D84C-83B4-DE2E78EA3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79AA43-7AB7-914F-A71C-A4CD8C4211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E6308-C6DF-BA4C-82CB-6CCE53945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9A8BB8-25C2-C14F-89FB-7D239424F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DADE2C-1292-254A-83B5-40BC044BE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AE5460-ADE1-7C4F-AE5F-B15CC998C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1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tif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4E710D-AE9E-E248-B7E6-CA3143131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79D99-355D-5C42-BABD-3E6D608FA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539F0-2A37-7C42-83FE-70A944E419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E0282-B42F-954D-8B45-3A9EB0164B8A}" type="datetimeFigureOut">
              <a:rPr lang="en-US" smtClean="0"/>
              <a:t>3/2/20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D951D-EBF9-2D49-BF5E-D785E0783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B6405-5E49-C24E-984F-F6CB5AD59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6CE25-793B-B641-8105-18AC60BD852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49033F-4D06-E44B-8638-72EDB6A74567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00C0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E" sz="1800" b="0" i="0" u="non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	        </a:t>
            </a:r>
            <a:r>
              <a:rPr lang="en-IE" sz="1800" b="0" i="0" u="non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info@lofar.ie</a:t>
            </a:r>
            <a:r>
              <a:rPr lang="en-IE" sz="1800" b="0" i="0" u="non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			 </a:t>
            </a:r>
            <a:r>
              <a:rPr lang="en-US" b="0" u="none" dirty="0" err="1">
                <a:solidFill>
                  <a:schemeClr val="bg1"/>
                </a:solidFill>
                <a:effectLst/>
              </a:rPr>
              <a:t>lofar.ie</a:t>
            </a:r>
            <a:r>
              <a:rPr lang="en-US" b="0" u="none" dirty="0">
                <a:solidFill>
                  <a:schemeClr val="bg1"/>
                </a:solidFill>
                <a:effectLst/>
              </a:rPr>
              <a:t> 			</a:t>
            </a:r>
            <a:r>
              <a:rPr lang="en-IE" sz="18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@I_LOFAR 		</a:t>
            </a:r>
            <a:r>
              <a:rPr lang="en-IE" sz="1800" b="0" i="0" u="none" strike="noStrike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lofarireland</a:t>
            </a:r>
            <a:endParaRPr lang="en-IE" sz="1800" b="0" i="0" u="none" strike="noStrike" kern="1200" dirty="0">
              <a:solidFill>
                <a:schemeClr val="bg1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4B2D15-D441-A74C-A870-B4770D29431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510962" y="6176963"/>
            <a:ext cx="681038" cy="6810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377F01-E43F-E446-BE0E-9215E4A1AEF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069963" y="6417688"/>
            <a:ext cx="283296" cy="230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61942B-972E-C34A-B1DF-17BF01A86B1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9811918" y="6386954"/>
            <a:ext cx="261051" cy="2610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ECDD9-4AB3-3443-BAAC-6D6BA1340C3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31148" y="6295206"/>
            <a:ext cx="477972" cy="4779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AC65B3-46BA-FD46-90AE-70A99C10FB5F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304665" y="6334918"/>
            <a:ext cx="365125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 Light" panose="020B04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visitor_apX@lofar.ap.dias.i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1000"/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9F50E46-D827-4D4C-A639-F54913484D85}"/>
              </a:ext>
            </a:extLst>
          </p:cNvPr>
          <p:cNvSpPr txBox="1"/>
          <p:nvPr/>
        </p:nvSpPr>
        <p:spPr>
          <a:xfrm>
            <a:off x="9998771" y="5739274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Image Credit: Irish Times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539F8-499C-F345-A9E3-72A8FE660C94}"/>
              </a:ext>
            </a:extLst>
          </p:cNvPr>
          <p:cNvSpPr txBox="1"/>
          <p:nvPr/>
        </p:nvSpPr>
        <p:spPr>
          <a:xfrm>
            <a:off x="684327" y="2698519"/>
            <a:ext cx="7043300" cy="971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Light" panose="020B0403020202020204" pitchFamily="34" charset="0"/>
                <a:ea typeface="+mn-ea"/>
                <a:cs typeface="+mn-cs"/>
              </a:rPr>
              <a:t>Aoife M. Ryan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1" dirty="0">
                <a:solidFill>
                  <a:prstClr val="black"/>
                </a:solidFill>
                <a:latin typeface="Helvetica Light" panose="020B0403020202020204" pitchFamily="34" charset="0"/>
              </a:rPr>
              <a:t>Pearse Murphy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 Light" panose="020B0403020202020204" pitchFamily="34" charset="0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B5C777-7940-1C42-BFC3-CC4285749BEF}"/>
              </a:ext>
            </a:extLst>
          </p:cNvPr>
          <p:cNvSpPr txBox="1">
            <a:spLocks/>
          </p:cNvSpPr>
          <p:nvPr/>
        </p:nvSpPr>
        <p:spPr>
          <a:xfrm>
            <a:off x="684327" y="-210742"/>
            <a:ext cx="9888812" cy="27727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200"/>
              </a:spcAft>
            </a:pPr>
            <a:r>
              <a:rPr lang="en-US" sz="7000" b="1" dirty="0">
                <a:latin typeface="Helvetica Light" panose="020B0403020202020204" pitchFamily="34" charset="0"/>
              </a:rPr>
              <a:t>I-LOFAR</a:t>
            </a:r>
            <a:br>
              <a:rPr lang="en-US" b="1" dirty="0">
                <a:latin typeface="Helvetica Light" panose="020B0403020202020204" pitchFamily="34" charset="0"/>
              </a:rPr>
            </a:br>
            <a:r>
              <a:rPr lang="en-US" b="1" dirty="0">
                <a:latin typeface="Helvetica Light" panose="020B0403020202020204" pitchFamily="34" charset="0"/>
              </a:rPr>
              <a:t>Single Station Data Analysis </a:t>
            </a:r>
            <a:endParaRPr lang="en-US" sz="3500" b="1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2720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226E-00FB-D945-ADC0-FC978B8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 – Mode 7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F9B2F8A-934A-5948-941C-619ED441C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89" y="2052645"/>
            <a:ext cx="7134724" cy="2752709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8444E673-98D6-A042-BBE0-2A303557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9" y="1784418"/>
            <a:ext cx="4800599" cy="3559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77BDEB-AE6A-4149-A5B3-39AEEF77EF69}"/>
              </a:ext>
            </a:extLst>
          </p:cNvPr>
          <p:cNvSpPr txBox="1"/>
          <p:nvPr/>
        </p:nvSpPr>
        <p:spPr>
          <a:xfrm>
            <a:off x="10632326" y="205264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s</a:t>
            </a:r>
            <a:r>
              <a:rPr lang="en-US" dirty="0"/>
              <a:t> = 200 MHz</a:t>
            </a:r>
          </a:p>
        </p:txBody>
      </p:sp>
    </p:spTree>
    <p:extLst>
      <p:ext uri="{BB962C8B-B14F-4D97-AF65-F5344CB8AC3E}">
        <p14:creationId xmlns:p14="http://schemas.microsoft.com/office/powerpoint/2010/main" val="551341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6BAC-BE70-A24F-B329-1C7A8FDC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Spectrum for modes 3, 5, 6, 7</a:t>
            </a:r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27AD16-8532-2443-89C9-15472DFE8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1324015"/>
            <a:ext cx="8572500" cy="4751024"/>
          </a:xfrm>
        </p:spPr>
      </p:pic>
    </p:spTree>
    <p:extLst>
      <p:ext uri="{BB962C8B-B14F-4D97-AF65-F5344CB8AC3E}">
        <p14:creationId xmlns:p14="http://schemas.microsoft.com/office/powerpoint/2010/main" val="310364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40BD-91D0-2F4A-8519-129534D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Signal Path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723A91-8B73-9A49-892F-9D7383EF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781" y="1268217"/>
            <a:ext cx="6871924" cy="47704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65C7C8-2CC5-0349-AA37-E02FF0599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57" y="1892700"/>
            <a:ext cx="4340502" cy="1675183"/>
          </a:xfrm>
          <a:prstGeom prst="rect">
            <a:avLst/>
          </a:prstGeom>
          <a:ln w="57150">
            <a:solidFill>
              <a:srgbClr val="003C4A"/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CBEAE7E-18C4-F94E-81D4-548A2ABC2AC0}"/>
              </a:ext>
            </a:extLst>
          </p:cNvPr>
          <p:cNvSpPr/>
          <p:nvPr/>
        </p:nvSpPr>
        <p:spPr>
          <a:xfrm>
            <a:off x="5662863" y="3080084"/>
            <a:ext cx="1219200" cy="1379621"/>
          </a:xfrm>
          <a:prstGeom prst="rect">
            <a:avLst/>
          </a:prstGeom>
          <a:noFill/>
          <a:ln w="57150">
            <a:solidFill>
              <a:srgbClr val="003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D46A81B-A475-1140-B4B4-F5366971E643}"/>
              </a:ext>
            </a:extLst>
          </p:cNvPr>
          <p:cNvCxnSpPr>
            <a:cxnSpLocks/>
          </p:cNvCxnSpPr>
          <p:nvPr/>
        </p:nvCxnSpPr>
        <p:spPr>
          <a:xfrm flipH="1" flipV="1">
            <a:off x="308757" y="3577656"/>
            <a:ext cx="5354106" cy="882050"/>
          </a:xfrm>
          <a:prstGeom prst="line">
            <a:avLst/>
          </a:prstGeom>
          <a:ln w="57150">
            <a:solidFill>
              <a:srgbClr val="003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5D8ADE-1CF2-6547-9ED8-FD64A8CA7615}"/>
              </a:ext>
            </a:extLst>
          </p:cNvPr>
          <p:cNvCxnSpPr>
            <a:cxnSpLocks/>
          </p:cNvCxnSpPr>
          <p:nvPr/>
        </p:nvCxnSpPr>
        <p:spPr>
          <a:xfrm flipH="1" flipV="1">
            <a:off x="4688958" y="1884480"/>
            <a:ext cx="2193105" cy="1195603"/>
          </a:xfrm>
          <a:prstGeom prst="line">
            <a:avLst/>
          </a:prstGeom>
          <a:ln w="57150">
            <a:solidFill>
              <a:srgbClr val="003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62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40BD-91D0-2F4A-8519-129534D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Signal Path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723A91-8B73-9A49-892F-9D7383EF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038" y="1351818"/>
            <a:ext cx="6871924" cy="477041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1478CD4-2FD5-E445-8DE8-94ECC84A9EC1}"/>
              </a:ext>
            </a:extLst>
          </p:cNvPr>
          <p:cNvSpPr/>
          <p:nvPr/>
        </p:nvSpPr>
        <p:spPr>
          <a:xfrm>
            <a:off x="5085347" y="3069191"/>
            <a:ext cx="1010653" cy="1523216"/>
          </a:xfrm>
          <a:prstGeom prst="ellipse">
            <a:avLst/>
          </a:prstGeom>
          <a:noFill/>
          <a:ln w="57150">
            <a:solidFill>
              <a:srgbClr val="003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EF7F91-78DE-3D43-A3DD-9206E36967A3}"/>
              </a:ext>
            </a:extLst>
          </p:cNvPr>
          <p:cNvCxnSpPr>
            <a:cxnSpLocks/>
            <a:stCxn id="4" idx="7"/>
          </p:cNvCxnSpPr>
          <p:nvPr/>
        </p:nvCxnSpPr>
        <p:spPr>
          <a:xfrm flipV="1">
            <a:off x="5947993" y="1978743"/>
            <a:ext cx="4286870" cy="1313518"/>
          </a:xfrm>
          <a:prstGeom prst="straightConnector1">
            <a:avLst/>
          </a:prstGeom>
          <a:ln w="57150">
            <a:solidFill>
              <a:srgbClr val="003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264775-3FD3-074E-B42D-1311FFCCBD0F}"/>
              </a:ext>
            </a:extLst>
          </p:cNvPr>
          <p:cNvSpPr txBox="1"/>
          <p:nvPr/>
        </p:nvSpPr>
        <p:spPr>
          <a:xfrm>
            <a:off x="10234863" y="1539361"/>
            <a:ext cx="780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3C4A"/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953675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641D-3532-E54E-A1D3-0BC2098F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Subband</a:t>
            </a:r>
            <a:r>
              <a:rPr lang="en-US" dirty="0"/>
              <a:t> Statistics (SST)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95A2-E83E-E149-8050-F7FA8BFF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 Used for station diagnostics</a:t>
            </a:r>
          </a:p>
          <a:p>
            <a:pPr marL="0" indent="0">
              <a:buNone/>
            </a:pPr>
            <a:r>
              <a:rPr lang="en-US" dirty="0"/>
              <a:t>- Signal is split into 512 freq. channels or “</a:t>
            </a:r>
            <a:r>
              <a:rPr lang="en-US" dirty="0" err="1"/>
              <a:t>subbands</a:t>
            </a:r>
            <a:r>
              <a:rPr lang="en-US" dirty="0"/>
              <a:t>” </a:t>
            </a:r>
          </a:p>
          <a:p>
            <a:pPr>
              <a:buFontTx/>
              <a:buChar char="-"/>
            </a:pPr>
            <a:r>
              <a:rPr lang="en-US" dirty="0"/>
              <a:t>Bandwidth dictated by sampling clock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2F46291-0978-1F45-A5E5-AA341C544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413" y="3643249"/>
            <a:ext cx="5131174" cy="216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8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641D-3532-E54E-A1D3-0BC2098F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Subband</a:t>
            </a:r>
            <a:r>
              <a:rPr lang="en-US" dirty="0"/>
              <a:t> Statistics (SST)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95A2-E83E-E149-8050-F7FA8BFF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IE" dirty="0" err="1">
                <a:latin typeface="Courier New" panose="02070309020205020404" pitchFamily="49" charset="0"/>
                <a:cs typeface="Courier New" panose="02070309020205020404" pitchFamily="49" charset="0"/>
              </a:rPr>
              <a:t>rspctl</a:t>
            </a: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 --statistics --duration=&lt;seconds&gt;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[--integration=&lt;seconds&gt; --select=&lt;set&gt; </a:t>
            </a:r>
          </a:p>
          <a:p>
            <a:pPr marL="0" indent="0">
              <a:buNone/>
            </a:pPr>
            <a:r>
              <a:rPr lang="en-IE" dirty="0">
                <a:latin typeface="Courier New" panose="02070309020205020404" pitchFamily="49" charset="0"/>
                <a:cs typeface="Courier New" panose="02070309020205020404" pitchFamily="49" charset="0"/>
              </a:rPr>
              <a:t>--directory=&lt;directory&gt;]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0310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641D-3532-E54E-A1D3-0BC2098F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Subband</a:t>
            </a:r>
            <a:r>
              <a:rPr lang="en-US" dirty="0"/>
              <a:t> Statistics (SST)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95A2-E83E-E149-8050-F7FA8BFF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SST file per RCU</a:t>
            </a:r>
          </a:p>
          <a:p>
            <a:pPr>
              <a:buFontTx/>
              <a:buChar char="-"/>
            </a:pPr>
            <a:r>
              <a:rPr lang="en-US" dirty="0"/>
              <a:t>No header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20200303_111500_sst_rcu002.dat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28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641D-3532-E54E-A1D3-0BC2098F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Subband</a:t>
            </a:r>
            <a:r>
              <a:rPr lang="en-US" dirty="0"/>
              <a:t> Statistics (SST)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95A2-E83E-E149-8050-F7FA8BFF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SST file per RCU</a:t>
            </a:r>
          </a:p>
          <a:p>
            <a:pPr>
              <a:buFontTx/>
              <a:buChar char="-"/>
            </a:pPr>
            <a:r>
              <a:rPr lang="en-US" dirty="0"/>
              <a:t>No header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 algn="ctr">
              <a:buNone/>
            </a:pPr>
            <a:r>
              <a:rPr lang="en-US" b="1" dirty="0"/>
              <a:t>20200303_111500_sst_rcu002.dat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62A56F52-E377-5049-A4E7-C5F9ACC87593}"/>
              </a:ext>
            </a:extLst>
          </p:cNvPr>
          <p:cNvSpPr/>
          <p:nvPr/>
        </p:nvSpPr>
        <p:spPr>
          <a:xfrm rot="16200000">
            <a:off x="3960556" y="3130596"/>
            <a:ext cx="274871" cy="1741395"/>
          </a:xfrm>
          <a:prstGeom prst="leftBracket">
            <a:avLst/>
          </a:prstGeom>
          <a:ln w="57150">
            <a:solidFill>
              <a:srgbClr val="003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4A149058-A1DE-CB49-8DEA-F5C8425C1203}"/>
              </a:ext>
            </a:extLst>
          </p:cNvPr>
          <p:cNvSpPr/>
          <p:nvPr/>
        </p:nvSpPr>
        <p:spPr>
          <a:xfrm rot="16200000">
            <a:off x="5573082" y="3378246"/>
            <a:ext cx="274871" cy="1246095"/>
          </a:xfrm>
          <a:prstGeom prst="leftBracket">
            <a:avLst/>
          </a:prstGeom>
          <a:ln w="57150">
            <a:solidFill>
              <a:srgbClr val="00C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F60C9282-7AFE-234F-8A0E-EBD5EFD33CDE}"/>
              </a:ext>
            </a:extLst>
          </p:cNvPr>
          <p:cNvSpPr/>
          <p:nvPr/>
        </p:nvSpPr>
        <p:spPr>
          <a:xfrm rot="16200000">
            <a:off x="6571526" y="3744678"/>
            <a:ext cx="274871" cy="513230"/>
          </a:xfrm>
          <a:prstGeom prst="leftBracke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6DFC486-0DB9-E640-8E67-E0ACD70F67EC}"/>
              </a:ext>
            </a:extLst>
          </p:cNvPr>
          <p:cNvSpPr/>
          <p:nvPr/>
        </p:nvSpPr>
        <p:spPr>
          <a:xfrm rot="16200000">
            <a:off x="7535432" y="3431111"/>
            <a:ext cx="273354" cy="1141881"/>
          </a:xfrm>
          <a:prstGeom prst="leftBracket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CDFAD-FFAE-AB4C-984C-23FCBAB36B10}"/>
              </a:ext>
            </a:extLst>
          </p:cNvPr>
          <p:cNvSpPr txBox="1"/>
          <p:nvPr/>
        </p:nvSpPr>
        <p:spPr>
          <a:xfrm>
            <a:off x="3697881" y="42736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C4A"/>
                </a:solidFill>
                <a:latin typeface="Helvetica Light" panose="020B0403020202020204" pitchFamily="34" charset="0"/>
              </a:rPr>
              <a:t>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3E3DB-3C19-804E-9272-A4D3F31292AE}"/>
              </a:ext>
            </a:extLst>
          </p:cNvPr>
          <p:cNvSpPr txBox="1"/>
          <p:nvPr/>
        </p:nvSpPr>
        <p:spPr>
          <a:xfrm>
            <a:off x="5329443" y="427366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C073"/>
                </a:solidFill>
                <a:latin typeface="Helvetica Light" panose="020B040302020202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12F0B-A96A-E742-A19C-AF9FB299DEB8}"/>
              </a:ext>
            </a:extLst>
          </p:cNvPr>
          <p:cNvSpPr txBox="1"/>
          <p:nvPr/>
        </p:nvSpPr>
        <p:spPr>
          <a:xfrm>
            <a:off x="6078019" y="4762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Helvetica Light" panose="020B0403020202020204" pitchFamily="34" charset="0"/>
              </a:rPr>
              <a:t>file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DB40-4728-214C-A984-F68BF44ACDF6}"/>
              </a:ext>
            </a:extLst>
          </p:cNvPr>
          <p:cNvSpPr txBox="1"/>
          <p:nvPr/>
        </p:nvSpPr>
        <p:spPr>
          <a:xfrm>
            <a:off x="6997886" y="4275634"/>
            <a:ext cx="1348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Helvetica Light" panose="020B0403020202020204" pitchFamily="34" charset="0"/>
              </a:rPr>
              <a:t>RCU no.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4D5F0E-D585-F544-B328-2F6830C362F8}"/>
              </a:ext>
            </a:extLst>
          </p:cNvPr>
          <p:cNvCxnSpPr>
            <a:stCxn id="6" idx="1"/>
            <a:endCxn id="10" idx="0"/>
          </p:cNvCxnSpPr>
          <p:nvPr/>
        </p:nvCxnSpPr>
        <p:spPr>
          <a:xfrm flipH="1">
            <a:off x="6708961" y="4138729"/>
            <a:ext cx="1" cy="6239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645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40BD-91D0-2F4A-8519-129534D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Signal Path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723A91-8B73-9A49-892F-9D7383EF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038" y="1351818"/>
            <a:ext cx="6871924" cy="4770419"/>
          </a:xfr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1478CD4-2FD5-E445-8DE8-94ECC84A9EC1}"/>
              </a:ext>
            </a:extLst>
          </p:cNvPr>
          <p:cNvSpPr/>
          <p:nvPr/>
        </p:nvSpPr>
        <p:spPr>
          <a:xfrm>
            <a:off x="4807104" y="5135544"/>
            <a:ext cx="1540041" cy="986693"/>
          </a:xfrm>
          <a:prstGeom prst="ellipse">
            <a:avLst/>
          </a:prstGeom>
          <a:noFill/>
          <a:ln w="57150">
            <a:solidFill>
              <a:srgbClr val="003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EF7F91-78DE-3D43-A3DD-9206E36967A3}"/>
              </a:ext>
            </a:extLst>
          </p:cNvPr>
          <p:cNvCxnSpPr>
            <a:cxnSpLocks/>
            <a:stCxn id="4" idx="6"/>
            <a:endCxn id="7" idx="1"/>
          </p:cNvCxnSpPr>
          <p:nvPr/>
        </p:nvCxnSpPr>
        <p:spPr>
          <a:xfrm flipV="1">
            <a:off x="6347145" y="5336503"/>
            <a:ext cx="4386958" cy="292388"/>
          </a:xfrm>
          <a:prstGeom prst="straightConnector1">
            <a:avLst/>
          </a:prstGeom>
          <a:ln w="57150">
            <a:solidFill>
              <a:srgbClr val="003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264775-3FD3-074E-B42D-1311FFCCBD0F}"/>
              </a:ext>
            </a:extLst>
          </p:cNvPr>
          <p:cNvSpPr txBox="1"/>
          <p:nvPr/>
        </p:nvSpPr>
        <p:spPr>
          <a:xfrm>
            <a:off x="10734103" y="5044115"/>
            <a:ext cx="944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3C4A"/>
                </a:solidFill>
              </a:rPr>
              <a:t>TBB</a:t>
            </a:r>
          </a:p>
        </p:txBody>
      </p:sp>
    </p:spTree>
    <p:extLst>
      <p:ext uri="{BB962C8B-B14F-4D97-AF65-F5344CB8AC3E}">
        <p14:creationId xmlns:p14="http://schemas.microsoft.com/office/powerpoint/2010/main" val="377377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40BD-91D0-2F4A-8519-129534D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Signal Path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723A91-8B73-9A49-892F-9D7383EF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038" y="1351818"/>
            <a:ext cx="6871924" cy="4770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77C6B2-4B73-094D-B176-E8700DEB4591}"/>
              </a:ext>
            </a:extLst>
          </p:cNvPr>
          <p:cNvSpPr/>
          <p:nvPr/>
        </p:nvSpPr>
        <p:spPr>
          <a:xfrm>
            <a:off x="6160168" y="3785937"/>
            <a:ext cx="818147" cy="1315453"/>
          </a:xfrm>
          <a:prstGeom prst="ellipse">
            <a:avLst/>
          </a:prstGeom>
          <a:noFill/>
          <a:ln w="57150">
            <a:solidFill>
              <a:srgbClr val="003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DA7407-3BD8-EA45-B7E5-BB924DF429E6}"/>
              </a:ext>
            </a:extLst>
          </p:cNvPr>
          <p:cNvCxnSpPr>
            <a:stCxn id="3" idx="6"/>
          </p:cNvCxnSpPr>
          <p:nvPr/>
        </p:nvCxnSpPr>
        <p:spPr>
          <a:xfrm flipV="1">
            <a:off x="6978315" y="3015916"/>
            <a:ext cx="3545306" cy="1427748"/>
          </a:xfrm>
          <a:prstGeom prst="straightConnector1">
            <a:avLst/>
          </a:prstGeom>
          <a:ln w="57150">
            <a:solidFill>
              <a:srgbClr val="003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F619A5-1F4D-FC48-BBFC-500B106EF070}"/>
              </a:ext>
            </a:extLst>
          </p:cNvPr>
          <p:cNvSpPr txBox="1"/>
          <p:nvPr/>
        </p:nvSpPr>
        <p:spPr>
          <a:xfrm>
            <a:off x="10523621" y="2576536"/>
            <a:ext cx="7805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C4A"/>
                </a:solidFill>
              </a:rPr>
              <a:t>XST</a:t>
            </a:r>
          </a:p>
        </p:txBody>
      </p:sp>
    </p:spTree>
    <p:extLst>
      <p:ext uri="{BB962C8B-B14F-4D97-AF65-F5344CB8AC3E}">
        <p14:creationId xmlns:p14="http://schemas.microsoft.com/office/powerpoint/2010/main" val="2569313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3DB5-A677-FF4B-82F8-A6A1E6E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Band Antennas (LBA)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5F49-5BB1-664E-A3F9-5D81963E4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10-80 MHz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C2786-0D38-3146-B49C-3FD7AE909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598" y="1825625"/>
            <a:ext cx="6172202" cy="411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763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40BD-91D0-2F4A-8519-129534D04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Signal Path</a:t>
            </a:r>
          </a:p>
        </p:txBody>
      </p:sp>
      <p:pic>
        <p:nvPicPr>
          <p:cNvPr id="6" name="Content Placeholder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723A91-8B73-9A49-892F-9D7383EFD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038" y="1351818"/>
            <a:ext cx="6871924" cy="4770419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E77C6B2-4B73-094D-B176-E8700DEB4591}"/>
              </a:ext>
            </a:extLst>
          </p:cNvPr>
          <p:cNvSpPr/>
          <p:nvPr/>
        </p:nvSpPr>
        <p:spPr>
          <a:xfrm>
            <a:off x="6160168" y="2607051"/>
            <a:ext cx="818147" cy="1315453"/>
          </a:xfrm>
          <a:prstGeom prst="ellipse">
            <a:avLst/>
          </a:prstGeom>
          <a:noFill/>
          <a:ln w="57150">
            <a:solidFill>
              <a:srgbClr val="003C4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B8C0B9-7960-3543-8307-C086A93C834C}"/>
              </a:ext>
            </a:extLst>
          </p:cNvPr>
          <p:cNvCxnSpPr>
            <a:cxnSpLocks/>
            <a:stCxn id="3" idx="6"/>
          </p:cNvCxnSpPr>
          <p:nvPr/>
        </p:nvCxnSpPr>
        <p:spPr>
          <a:xfrm flipV="1">
            <a:off x="6978315" y="3015916"/>
            <a:ext cx="3545306" cy="248862"/>
          </a:xfrm>
          <a:prstGeom prst="straightConnector1">
            <a:avLst/>
          </a:prstGeom>
          <a:ln w="57150">
            <a:solidFill>
              <a:srgbClr val="003C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E8CB366-2E42-A04B-885A-1A9AA83C7B80}"/>
              </a:ext>
            </a:extLst>
          </p:cNvPr>
          <p:cNvSpPr txBox="1"/>
          <p:nvPr/>
        </p:nvSpPr>
        <p:spPr>
          <a:xfrm>
            <a:off x="10523621" y="2663408"/>
            <a:ext cx="794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C4A"/>
                </a:solidFill>
              </a:rPr>
              <a:t>BST</a:t>
            </a:r>
          </a:p>
        </p:txBody>
      </p:sp>
    </p:spTree>
    <p:extLst>
      <p:ext uri="{BB962C8B-B14F-4D97-AF65-F5344CB8AC3E}">
        <p14:creationId xmlns:p14="http://schemas.microsoft.com/office/powerpoint/2010/main" val="394209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E884-58D4-D645-99E9-BFF75DA04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Beams Beams Beams</a:t>
            </a:r>
          </a:p>
        </p:txBody>
      </p:sp>
      <p:pic>
        <p:nvPicPr>
          <p:cNvPr id="5" name="Content Placeholder 4" descr="A picture containing outdoor, grass, road, mountain&#10;&#10;Description automatically generated">
            <a:extLst>
              <a:ext uri="{FF2B5EF4-FFF2-40B4-BE49-F238E27FC236}">
                <a16:creationId xmlns:a16="http://schemas.microsoft.com/office/drawing/2014/main" id="{B1C0146F-D64B-464C-929A-723E6693F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644" y="1292087"/>
            <a:ext cx="8604711" cy="4840150"/>
          </a:xfrm>
        </p:spPr>
      </p:pic>
    </p:spTree>
    <p:extLst>
      <p:ext uri="{BB962C8B-B14F-4D97-AF65-F5344CB8AC3E}">
        <p14:creationId xmlns:p14="http://schemas.microsoft.com/office/powerpoint/2010/main" val="3108655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EB5B-C158-5A47-A7F4-4A718B66D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3A541-D910-C645-ABC7-3E68BC9D5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Beamlet = </a:t>
            </a:r>
            <a:r>
              <a:rPr lang="en-US" dirty="0" err="1"/>
              <a:t>subband</a:t>
            </a:r>
            <a:r>
              <a:rPr lang="en-US" dirty="0"/>
              <a:t> in a direction</a:t>
            </a:r>
          </a:p>
          <a:p>
            <a:r>
              <a:rPr lang="en-US" dirty="0"/>
              <a:t>488 (or 244) beamlets per observation</a:t>
            </a:r>
          </a:p>
          <a:p>
            <a:r>
              <a:rPr lang="en-US" dirty="0"/>
              <a:t>Multiple </a:t>
            </a:r>
            <a:r>
              <a:rPr lang="en-US" dirty="0" err="1"/>
              <a:t>subbands</a:t>
            </a:r>
            <a:r>
              <a:rPr lang="en-US" dirty="0"/>
              <a:t> in same direction</a:t>
            </a:r>
          </a:p>
          <a:p>
            <a:r>
              <a:rPr lang="en-US" dirty="0"/>
              <a:t>Multiple directions at same </a:t>
            </a:r>
            <a:r>
              <a:rPr lang="en-US" dirty="0" err="1"/>
              <a:t>subband</a:t>
            </a:r>
            <a:endParaRPr lang="en-US" dirty="0"/>
          </a:p>
          <a:p>
            <a:r>
              <a:rPr lang="en-US" dirty="0"/>
              <a:t>Anything in between</a:t>
            </a:r>
          </a:p>
        </p:txBody>
      </p:sp>
    </p:spTree>
    <p:extLst>
      <p:ext uri="{BB962C8B-B14F-4D97-AF65-F5344CB8AC3E}">
        <p14:creationId xmlns:p14="http://schemas.microsoft.com/office/powerpoint/2010/main" val="783275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4641D-3532-E54E-A1D3-0BC2098F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Beamlet Statistics (BST)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495A2-E83E-E149-8050-F7FA8BFF1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BST file per </a:t>
            </a:r>
            <a:r>
              <a:rPr lang="en-US" dirty="0" err="1"/>
              <a:t>polarisation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NO HEADER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IE" b="1" dirty="0"/>
              <a:t>20190612_133144_bst_00X</a:t>
            </a:r>
            <a:r>
              <a:rPr lang="en-US" b="1" dirty="0"/>
              <a:t>.dat</a:t>
            </a: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62A56F52-E377-5049-A4E7-C5F9ACC87593}"/>
              </a:ext>
            </a:extLst>
          </p:cNvPr>
          <p:cNvSpPr/>
          <p:nvPr/>
        </p:nvSpPr>
        <p:spPr>
          <a:xfrm rot="16200000">
            <a:off x="3960556" y="3130596"/>
            <a:ext cx="274871" cy="1741395"/>
          </a:xfrm>
          <a:prstGeom prst="leftBracket">
            <a:avLst/>
          </a:prstGeom>
          <a:ln w="57150">
            <a:solidFill>
              <a:srgbClr val="003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4A149058-A1DE-CB49-8DEA-F5C8425C1203}"/>
              </a:ext>
            </a:extLst>
          </p:cNvPr>
          <p:cNvSpPr/>
          <p:nvPr/>
        </p:nvSpPr>
        <p:spPr>
          <a:xfrm rot="16200000">
            <a:off x="5573082" y="3378246"/>
            <a:ext cx="274871" cy="1246095"/>
          </a:xfrm>
          <a:prstGeom prst="leftBracket">
            <a:avLst/>
          </a:prstGeom>
          <a:ln w="57150">
            <a:solidFill>
              <a:srgbClr val="00C0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F60C9282-7AFE-234F-8A0E-EBD5EFD33CDE}"/>
              </a:ext>
            </a:extLst>
          </p:cNvPr>
          <p:cNvSpPr/>
          <p:nvPr/>
        </p:nvSpPr>
        <p:spPr>
          <a:xfrm rot="16200000">
            <a:off x="6571526" y="3744678"/>
            <a:ext cx="274871" cy="513230"/>
          </a:xfrm>
          <a:prstGeom prst="leftBracket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36DFC486-0DB9-E640-8E67-E0ACD70F67EC}"/>
              </a:ext>
            </a:extLst>
          </p:cNvPr>
          <p:cNvSpPr/>
          <p:nvPr/>
        </p:nvSpPr>
        <p:spPr>
          <a:xfrm rot="16200000">
            <a:off x="7535432" y="3431111"/>
            <a:ext cx="273354" cy="1141881"/>
          </a:xfrm>
          <a:prstGeom prst="leftBracket">
            <a:avLst/>
          </a:prstGeom>
          <a:ln w="5715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ECDFAD-FFAE-AB4C-984C-23FCBAB36B10}"/>
              </a:ext>
            </a:extLst>
          </p:cNvPr>
          <p:cNvSpPr txBox="1"/>
          <p:nvPr/>
        </p:nvSpPr>
        <p:spPr>
          <a:xfrm>
            <a:off x="3697881" y="4273667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3C4A"/>
                </a:solidFill>
                <a:latin typeface="Helvetica Light" panose="020B0403020202020204" pitchFamily="34" charset="0"/>
              </a:rPr>
              <a:t>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3E3DB-3C19-804E-9272-A4D3F31292AE}"/>
              </a:ext>
            </a:extLst>
          </p:cNvPr>
          <p:cNvSpPr txBox="1"/>
          <p:nvPr/>
        </p:nvSpPr>
        <p:spPr>
          <a:xfrm>
            <a:off x="5329443" y="427366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C073"/>
                </a:solidFill>
                <a:latin typeface="Helvetica Light" panose="020B0403020202020204" pitchFamily="34" charset="0"/>
              </a:rPr>
              <a:t>time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12F0B-A96A-E742-A19C-AF9FB299DEB8}"/>
              </a:ext>
            </a:extLst>
          </p:cNvPr>
          <p:cNvSpPr txBox="1"/>
          <p:nvPr/>
        </p:nvSpPr>
        <p:spPr>
          <a:xfrm>
            <a:off x="6078019" y="476266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50000"/>
                  </a:schemeClr>
                </a:solidFill>
                <a:latin typeface="Helvetica Light" panose="020B0403020202020204" pitchFamily="34" charset="0"/>
              </a:rPr>
              <a:t>file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1EDB40-4728-214C-A984-F68BF44ACDF6}"/>
              </a:ext>
            </a:extLst>
          </p:cNvPr>
          <p:cNvSpPr txBox="1"/>
          <p:nvPr/>
        </p:nvSpPr>
        <p:spPr>
          <a:xfrm>
            <a:off x="6997886" y="4275634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2060"/>
                </a:solidFill>
                <a:latin typeface="Helvetica Light" panose="020B0403020202020204" pitchFamily="34" charset="0"/>
              </a:rPr>
              <a:t>Polarisation</a:t>
            </a:r>
            <a:endParaRPr lang="en-US" sz="2400" dirty="0">
              <a:solidFill>
                <a:srgbClr val="002060"/>
              </a:solidFill>
              <a:latin typeface="Helvetica Light" panose="020B0403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4D5F0E-D585-F544-B328-2F6830C362F8}"/>
              </a:ext>
            </a:extLst>
          </p:cNvPr>
          <p:cNvCxnSpPr>
            <a:stCxn id="6" idx="1"/>
            <a:endCxn id="10" idx="0"/>
          </p:cNvCxnSpPr>
          <p:nvPr/>
        </p:nvCxnSpPr>
        <p:spPr>
          <a:xfrm flipH="1">
            <a:off x="6708961" y="4138729"/>
            <a:ext cx="1" cy="623937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2061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9B6C5-84BF-CA4F-BFE3-91EC87DD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357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74B13B9-4ECC-7A44-982E-932F36346EE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806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415848946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820260237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61545576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538425461"/>
                    </a:ext>
                  </a:extLst>
                </a:gridCol>
              </a:tblGrid>
              <a:tr h="701503">
                <a:tc>
                  <a:txBody>
                    <a:bodyPr/>
                    <a:lstStyle/>
                    <a:p>
                      <a:r>
                        <a:rPr lang="en-US" dirty="0"/>
                        <a:t>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2718579"/>
                  </a:ext>
                </a:extLst>
              </a:tr>
              <a:tr h="701503">
                <a:tc>
                  <a:txBody>
                    <a:bodyPr/>
                    <a:lstStyle/>
                    <a:p>
                      <a:r>
                        <a:rPr lang="en-US" dirty="0"/>
                        <a:t>Beamlets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0:199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200:399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400:487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730505"/>
                  </a:ext>
                </a:extLst>
              </a:tr>
              <a:tr h="701503">
                <a:tc>
                  <a:txBody>
                    <a:bodyPr/>
                    <a:lstStyle/>
                    <a:p>
                      <a:r>
                        <a:rPr lang="en-US" dirty="0" err="1"/>
                        <a:t>Subbands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54, 56, 58, … 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54, 56, 58, … 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54, 56, 58, … 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827814"/>
                  </a:ext>
                </a:extLst>
              </a:tr>
              <a:tr h="701503">
                <a:tc>
                  <a:txBody>
                    <a:bodyPr/>
                    <a:lstStyle/>
                    <a:p>
                      <a:r>
                        <a:rPr lang="en-US" dirty="0"/>
                        <a:t>RCUs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0:31, 96:127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32:63, 128:159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64:95, 160:191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586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32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62036-5781-7543-AA93-2144D7456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737"/>
            <a:ext cx="10515600" cy="1325563"/>
          </a:xfrm>
        </p:spPr>
        <p:txBody>
          <a:bodyPr/>
          <a:lstStyle/>
          <a:p>
            <a:r>
              <a:rPr lang="en-US" dirty="0"/>
              <a:t>Opening a </a:t>
            </a:r>
            <a:r>
              <a:rPr lang="en-US" dirty="0" err="1"/>
              <a:t>Jupyter</a:t>
            </a:r>
            <a:r>
              <a:rPr lang="en-US" dirty="0"/>
              <a:t> notebook over </a:t>
            </a:r>
            <a:r>
              <a:rPr lang="en-US" dirty="0" err="1"/>
              <a:t>ssh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25208-4EC2-2F40-9ACC-411042CB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84300"/>
            <a:ext cx="12192000" cy="4792663"/>
          </a:xfrm>
        </p:spPr>
        <p:txBody>
          <a:bodyPr/>
          <a:lstStyle/>
          <a:p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user@localmachine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:~$ </a:t>
            </a:r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ssh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 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  <a:hlinkClick r:id="rId2"/>
              </a:rPr>
              <a:t>visitor_apX@lofar.ap.dias.ie</a:t>
            </a:r>
            <a:endParaRPr lang="en-IE" sz="2400" dirty="0">
              <a:latin typeface="Source Code Pro for Powerline" panose="020B0509030403020204" pitchFamily="49" charset="0"/>
              <a:ea typeface="Source Code Pro for Powerline" panose="020B0509030403020204" pitchFamily="49" charset="0"/>
              <a:cs typeface="Agency FB" panose="020F0502020204030204" pitchFamily="34" charset="0"/>
            </a:endParaRPr>
          </a:p>
          <a:p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visitor_apX@lofar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:~$ source .</a:t>
            </a:r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venvs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/tutorial/bin/activate</a:t>
            </a:r>
          </a:p>
          <a:p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visitor_apX@lofar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:~$ cd </a:t>
            </a:r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bst_tutorial</a:t>
            </a:r>
            <a:endParaRPr lang="en-IE" sz="2400" dirty="0">
              <a:latin typeface="Source Code Pro for Powerline" panose="020B0509030403020204" pitchFamily="49" charset="0"/>
              <a:ea typeface="Source Code Pro for Powerline" panose="020B0509030403020204" pitchFamily="49" charset="0"/>
              <a:cs typeface="Agency FB" panose="020F0502020204030204" pitchFamily="34" charset="0"/>
            </a:endParaRPr>
          </a:p>
          <a:p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visitor_apX@lofar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:~$ </a:t>
            </a:r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jupyter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 notebook --no-browser --port=8889</a:t>
            </a:r>
          </a:p>
          <a:p>
            <a:endParaRPr lang="en-IE" dirty="0"/>
          </a:p>
          <a:p>
            <a:r>
              <a:rPr lang="en-IE" dirty="0"/>
              <a:t>In a NEW terminal</a:t>
            </a:r>
          </a:p>
          <a:p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user@localmachine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:~$ </a:t>
            </a:r>
            <a:r>
              <a:rPr lang="en-IE" sz="2400" dirty="0" err="1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ssh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</a:rPr>
              <a:t> 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</a:rPr>
              <a:t>-N -f -L localhost:8888:localhost:8889 </a:t>
            </a:r>
            <a:r>
              <a:rPr lang="en-IE" sz="2400" dirty="0">
                <a:latin typeface="Source Code Pro for Powerline" panose="020B0509030403020204" pitchFamily="49" charset="0"/>
                <a:ea typeface="Source Code Pro for Powerline" panose="020B0509030403020204" pitchFamily="49" charset="0"/>
                <a:cs typeface="Agency FB" panose="020F0502020204030204" pitchFamily="34" charset="0"/>
                <a:hlinkClick r:id="rId2"/>
              </a:rPr>
              <a:t>visitor_apX@lofar.ap.dias.ie</a:t>
            </a:r>
            <a:endParaRPr lang="en-IE" sz="2400" dirty="0">
              <a:latin typeface="Source Code Pro for Powerline" panose="020B0509030403020204" pitchFamily="49" charset="0"/>
              <a:ea typeface="Source Code Pro for Powerline" panose="020B0509030403020204" pitchFamily="49" charset="0"/>
              <a:cs typeface="Agency FB" panose="020F0502020204030204" pitchFamily="34" charset="0"/>
            </a:endParaRPr>
          </a:p>
          <a:p>
            <a:endParaRPr lang="en-IE" sz="2400" dirty="0">
              <a:latin typeface="Source Code Pro for Powerline" panose="020B0509030403020204" pitchFamily="49" charset="0"/>
              <a:ea typeface="Source Code Pro for Powerline" panose="020B0509030403020204" pitchFamily="49" charset="0"/>
              <a:cs typeface="Agency FB" panose="020F0502020204030204" pitchFamily="34" charset="0"/>
            </a:endParaRPr>
          </a:p>
          <a:p>
            <a:r>
              <a:rPr lang="en-IE" dirty="0"/>
              <a:t>In a browser go to localhost:8888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267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2CA87-1220-6841-89B1-23558797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E2D7E-18F1-4F4F-B5CB-3019A5360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Tx/>
              <a:buChar char="-"/>
            </a:pPr>
            <a:r>
              <a:rPr lang="en-US" dirty="0"/>
              <a:t>Observing modes </a:t>
            </a:r>
            <a:endParaRPr lang="en-US" dirty="0">
              <a:sym typeface="Wingdings" pitchFamily="2" charset="2"/>
            </a:endParaRP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Frequencies</a:t>
            </a: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Sampling</a:t>
            </a: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Spectra (figures)</a:t>
            </a: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Antenna signal path (figure)</a:t>
            </a:r>
          </a:p>
          <a:p>
            <a:pPr>
              <a:buFontTx/>
              <a:buChar char="-"/>
            </a:pPr>
            <a:r>
              <a:rPr lang="en-US" dirty="0">
                <a:sym typeface="Wingdings" pitchFamily="2" charset="2"/>
              </a:rPr>
              <a:t>Container signal path </a:t>
            </a: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Show where SST data taken (polyphase filter bank)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What is a </a:t>
            </a:r>
            <a:r>
              <a:rPr lang="en-US" dirty="0" err="1">
                <a:sym typeface="Wingdings" pitchFamily="2" charset="2"/>
              </a:rPr>
              <a:t>subband</a:t>
            </a:r>
            <a:r>
              <a:rPr lang="en-US" dirty="0">
                <a:sym typeface="Wingdings" pitchFamily="2" charset="2"/>
              </a:rPr>
              <a:t>?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Data format?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What is it useful?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Tutorial</a:t>
            </a:r>
          </a:p>
          <a:p>
            <a:pPr lvl="1">
              <a:buFontTx/>
              <a:buChar char="-"/>
            </a:pPr>
            <a:r>
              <a:rPr lang="en-US" dirty="0">
                <a:sym typeface="Wingdings" pitchFamily="2" charset="2"/>
              </a:rPr>
              <a:t>Show where BST data taken (beamforming)….mention cross-correlation produces XST data 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What is a beamlet?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Data format?</a:t>
            </a:r>
          </a:p>
          <a:p>
            <a:pPr lvl="2">
              <a:buFontTx/>
              <a:buChar char="-"/>
            </a:pPr>
            <a:r>
              <a:rPr lang="en-US" dirty="0">
                <a:sym typeface="Wingdings" pitchFamily="2" charset="2"/>
              </a:rPr>
              <a:t>Tutorial </a:t>
            </a:r>
          </a:p>
          <a:p>
            <a:pPr lvl="2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pPr lvl="2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pPr lvl="2">
              <a:buFontTx/>
              <a:buChar char="-"/>
            </a:pPr>
            <a:endParaRPr lang="en-US" dirty="0">
              <a:sym typeface="Wingdings" pitchFamily="2" charset="2"/>
            </a:endParaRPr>
          </a:p>
          <a:p>
            <a:pPr lvl="2"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51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3DB5-A677-FF4B-82F8-A6A1E6E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Band Antennas (HBA)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5F49-5BB1-664E-A3F9-5D81963E4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110-270 MHz</a:t>
            </a:r>
          </a:p>
          <a:p>
            <a:pPr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F39D1-7CE2-DD46-B0ED-9978CFCE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92" y="1825625"/>
            <a:ext cx="5535708" cy="40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3DB5-A677-FF4B-82F8-A6A1E6EAB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Receiver Units (RCU)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E5F49-5BB1-664E-A3F9-5D81963E4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Filters &amp; </a:t>
            </a:r>
            <a:r>
              <a:rPr lang="en-US" dirty="0" err="1"/>
              <a:t>digitises</a:t>
            </a:r>
            <a:r>
              <a:rPr lang="en-US" dirty="0"/>
              <a:t> the signal</a:t>
            </a:r>
          </a:p>
          <a:p>
            <a:pPr>
              <a:buFontTx/>
              <a:buChar char="-"/>
            </a:pPr>
            <a:r>
              <a:rPr lang="en-US" dirty="0"/>
              <a:t>192 RCUs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61C8B3-787E-FB4E-8E8F-0114CA1B5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941" y="365125"/>
            <a:ext cx="3083859" cy="548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876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D3F7-7EC9-B743-A27A-7824EC1A6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F89E1-AC1F-F246-B15E-B62F7029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776" y="1690688"/>
            <a:ext cx="9138214" cy="352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C2C64-CB47-1248-9848-C3FA36CF5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11" y="1828799"/>
            <a:ext cx="1476765" cy="9845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C9BD6-5A7A-344E-9CF0-A43DD5F7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011" y="3429000"/>
            <a:ext cx="1476765" cy="1093324"/>
          </a:xfrm>
          <a:prstGeom prst="rect">
            <a:avLst/>
          </a:prstGeom>
        </p:spPr>
      </p:pic>
      <p:sp>
        <p:nvSpPr>
          <p:cNvPr id="3" name="Left Bracket 2">
            <a:extLst>
              <a:ext uri="{FF2B5EF4-FFF2-40B4-BE49-F238E27FC236}">
                <a16:creationId xmlns:a16="http://schemas.microsoft.com/office/drawing/2014/main" id="{0814F6C1-ED4D-2249-A181-51B4DD32E58F}"/>
              </a:ext>
            </a:extLst>
          </p:cNvPr>
          <p:cNvSpPr/>
          <p:nvPr/>
        </p:nvSpPr>
        <p:spPr>
          <a:xfrm rot="16200000">
            <a:off x="5983897" y="489834"/>
            <a:ext cx="585973" cy="9138215"/>
          </a:xfrm>
          <a:prstGeom prst="leftBracket">
            <a:avLst>
              <a:gd name="adj" fmla="val 125369"/>
            </a:avLst>
          </a:prstGeom>
          <a:ln w="57150">
            <a:solidFill>
              <a:srgbClr val="003C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50496-A589-8A4F-BCCE-16504FA0296C}"/>
              </a:ext>
            </a:extLst>
          </p:cNvPr>
          <p:cNvSpPr txBox="1"/>
          <p:nvPr/>
        </p:nvSpPr>
        <p:spPr>
          <a:xfrm>
            <a:off x="5750937" y="5461143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3C4A"/>
                </a:solidFill>
                <a:latin typeface="Helvetica Light" panose="020B0403020202020204" pitchFamily="34" charset="0"/>
              </a:rPr>
              <a:t>RCU</a:t>
            </a:r>
          </a:p>
        </p:txBody>
      </p:sp>
    </p:spTree>
    <p:extLst>
      <p:ext uri="{BB962C8B-B14F-4D97-AF65-F5344CB8AC3E}">
        <p14:creationId xmlns:p14="http://schemas.microsoft.com/office/powerpoint/2010/main" val="1619374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226E-00FB-D945-ADC0-FC978B8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 – Mode 3</a:t>
            </a:r>
          </a:p>
        </p:txBody>
      </p:sp>
      <p:pic>
        <p:nvPicPr>
          <p:cNvPr id="5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7DD8393C-73ED-C34D-ACA6-1EACA2676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193" y="2052645"/>
            <a:ext cx="7134723" cy="27527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FE8C0-3F18-5B4C-97DF-DF15A25A6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3" y="1784419"/>
            <a:ext cx="4800600" cy="32891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7B8F4-16AD-6A4D-B2B0-245B051C1693}"/>
              </a:ext>
            </a:extLst>
          </p:cNvPr>
          <p:cNvSpPr txBox="1"/>
          <p:nvPr/>
        </p:nvSpPr>
        <p:spPr>
          <a:xfrm>
            <a:off x="10632326" y="205264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s</a:t>
            </a:r>
            <a:r>
              <a:rPr lang="en-US" dirty="0"/>
              <a:t> = 200 MHz</a:t>
            </a:r>
          </a:p>
        </p:txBody>
      </p:sp>
    </p:spTree>
    <p:extLst>
      <p:ext uri="{BB962C8B-B14F-4D97-AF65-F5344CB8AC3E}">
        <p14:creationId xmlns:p14="http://schemas.microsoft.com/office/powerpoint/2010/main" val="2525113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226E-00FB-D945-ADC0-FC978B8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 – Mode 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FE8C0-3F18-5B4C-97DF-DF15A25A6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3" y="1784419"/>
            <a:ext cx="4800600" cy="3289161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48988C91-719B-054A-99BC-148846C50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192" y="2052645"/>
            <a:ext cx="7134724" cy="27527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CD07004-EB32-384D-BCA2-C08DF57EB470}"/>
              </a:ext>
            </a:extLst>
          </p:cNvPr>
          <p:cNvSpPr/>
          <p:nvPr/>
        </p:nvSpPr>
        <p:spPr>
          <a:xfrm>
            <a:off x="809518" y="2135038"/>
            <a:ext cx="927339" cy="2588368"/>
          </a:xfrm>
          <a:prstGeom prst="rect">
            <a:avLst/>
          </a:prstGeom>
          <a:pattFill prst="dkUpDiag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BC0B1A-0D76-5C4F-87D0-C70220030214}"/>
              </a:ext>
            </a:extLst>
          </p:cNvPr>
          <p:cNvSpPr txBox="1"/>
          <p:nvPr/>
        </p:nvSpPr>
        <p:spPr>
          <a:xfrm>
            <a:off x="10632326" y="205264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s</a:t>
            </a:r>
            <a:r>
              <a:rPr lang="en-US" dirty="0"/>
              <a:t> = 200 MHz</a:t>
            </a:r>
          </a:p>
        </p:txBody>
      </p:sp>
    </p:spTree>
    <p:extLst>
      <p:ext uri="{BB962C8B-B14F-4D97-AF65-F5344CB8AC3E}">
        <p14:creationId xmlns:p14="http://schemas.microsoft.com/office/powerpoint/2010/main" val="207430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226E-00FB-D945-ADC0-FC978B8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 – Mode 5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22D5F956-3C3C-1B4D-ADA0-F2EFBFBF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91" y="2052645"/>
            <a:ext cx="7134725" cy="2752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5C996C-C4ED-1B47-88CB-069D66E26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1" y="1784419"/>
            <a:ext cx="4800600" cy="328916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BAB0BE-21A3-4A41-98F3-3F9D511D1838}"/>
              </a:ext>
            </a:extLst>
          </p:cNvPr>
          <p:cNvSpPr txBox="1"/>
          <p:nvPr/>
        </p:nvSpPr>
        <p:spPr>
          <a:xfrm>
            <a:off x="10632326" y="205264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s</a:t>
            </a:r>
            <a:r>
              <a:rPr lang="en-US" dirty="0"/>
              <a:t> = 200 MHz</a:t>
            </a:r>
          </a:p>
        </p:txBody>
      </p:sp>
    </p:spTree>
    <p:extLst>
      <p:ext uri="{BB962C8B-B14F-4D97-AF65-F5344CB8AC3E}">
        <p14:creationId xmlns:p14="http://schemas.microsoft.com/office/powerpoint/2010/main" val="1935701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8226E-00FB-D945-ADC0-FC978B8F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RCU Signal Path – Mode 6</a:t>
            </a:r>
          </a:p>
        </p:txBody>
      </p:sp>
      <p:pic>
        <p:nvPicPr>
          <p:cNvPr id="7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0282B448-BF46-5247-B702-1CAC61FAA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88" y="2052645"/>
            <a:ext cx="7134725" cy="2752709"/>
          </a:xfrm>
          <a:prstGeom prst="rect">
            <a:avLst/>
          </a:prstGeom>
        </p:spPr>
      </p:pic>
      <p:pic>
        <p:nvPicPr>
          <p:cNvPr id="16" name="Picture 15" descr="A screenshot of a map&#10;&#10;Description automatically generated">
            <a:extLst>
              <a:ext uri="{FF2B5EF4-FFF2-40B4-BE49-F238E27FC236}">
                <a16:creationId xmlns:a16="http://schemas.microsoft.com/office/drawing/2014/main" id="{1886B373-E710-664E-89D4-3852B7F8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7" y="1644579"/>
            <a:ext cx="4864762" cy="362498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3C6FBC-067B-1F43-8B4B-88216D2B103D}"/>
              </a:ext>
            </a:extLst>
          </p:cNvPr>
          <p:cNvSpPr txBox="1"/>
          <p:nvPr/>
        </p:nvSpPr>
        <p:spPr>
          <a:xfrm>
            <a:off x="10632326" y="205264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baseline="-25000" dirty="0"/>
              <a:t>s</a:t>
            </a:r>
            <a:r>
              <a:rPr lang="en-US" dirty="0"/>
              <a:t> = 160 MHz</a:t>
            </a:r>
          </a:p>
        </p:txBody>
      </p:sp>
    </p:spTree>
    <p:extLst>
      <p:ext uri="{BB962C8B-B14F-4D97-AF65-F5344CB8AC3E}">
        <p14:creationId xmlns:p14="http://schemas.microsoft.com/office/powerpoint/2010/main" val="29483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2008</TotalTime>
  <Words>493</Words>
  <Application>Microsoft Macintosh PowerPoint</Application>
  <PresentationFormat>Widescreen</PresentationFormat>
  <Paragraphs>119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Courier New</vt:lpstr>
      <vt:lpstr>Helvetica Light</vt:lpstr>
      <vt:lpstr>Source Code Pro for Powerline</vt:lpstr>
      <vt:lpstr>Office Theme</vt:lpstr>
      <vt:lpstr>PowerPoint Presentation</vt:lpstr>
      <vt:lpstr>Low Band Antennas (LBA)</vt:lpstr>
      <vt:lpstr>High Band Antennas (HBA)</vt:lpstr>
      <vt:lpstr>Receiver Units (RCU)</vt:lpstr>
      <vt:lpstr>RCU Signal Path</vt:lpstr>
      <vt:lpstr>RCU Signal Path – Mode 3</vt:lpstr>
      <vt:lpstr>RCU Signal Path – Mode 4</vt:lpstr>
      <vt:lpstr>RCU Signal Path – Mode 5</vt:lpstr>
      <vt:lpstr>RCU Signal Path – Mode 6</vt:lpstr>
      <vt:lpstr>RCU Signal Path – Mode 7</vt:lpstr>
      <vt:lpstr>Spectrum for modes 3, 5, 6, 7</vt:lpstr>
      <vt:lpstr>Container Signal Path</vt:lpstr>
      <vt:lpstr>Container Signal Path</vt:lpstr>
      <vt:lpstr>Subband Statistics (SST)</vt:lpstr>
      <vt:lpstr>Subband Statistics (SST)</vt:lpstr>
      <vt:lpstr>Subband Statistics (SST)</vt:lpstr>
      <vt:lpstr>Subband Statistics (SST)</vt:lpstr>
      <vt:lpstr>Container Signal Path</vt:lpstr>
      <vt:lpstr>Container Signal Path</vt:lpstr>
      <vt:lpstr>Container Signal Path</vt:lpstr>
      <vt:lpstr>Beams Beams Beams</vt:lpstr>
      <vt:lpstr>Beamlets</vt:lpstr>
      <vt:lpstr>Beamlet Statistics (BST)</vt:lpstr>
      <vt:lpstr>Mode 357</vt:lpstr>
      <vt:lpstr>Opening a Jupyter notebook over ssh</vt:lpstr>
      <vt:lpstr>Plan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aoife</dc:creator>
  <cp:lastModifiedBy>aoife</cp:lastModifiedBy>
  <cp:revision>27</cp:revision>
  <dcterms:created xsi:type="dcterms:W3CDTF">2020-02-25T11:39:53Z</dcterms:created>
  <dcterms:modified xsi:type="dcterms:W3CDTF">2020-03-03T10:24:07Z</dcterms:modified>
</cp:coreProperties>
</file>